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2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2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78" r:id="rId93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93" Type="http://schemas.openxmlformats.org/officeDocument/2006/relationships/slide" Target="slides/slide23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4" name="Shape 3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5" name="Google Shape;375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56" name="Google Shape;3756;p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3.png"/><Relationship Id="rId4" Type="http://schemas.openxmlformats.org/officeDocument/2006/relationships/hyperlink" Target="https://www.moneyhabitudes.com/who-use-it/faith-based-organizations/" TargetMode="External"/><Relationship Id="rId5" Type="http://schemas.openxmlformats.org/officeDocument/2006/relationships/hyperlink" Target="https://www.moneyhabitudes.com/who-use-it/faith-based-organizations/" TargetMode="External"/><Relationship Id="rId6" Type="http://schemas.openxmlformats.org/officeDocument/2006/relationships/image" Target="../media/image61.png"/></Relationships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7" name="Shape 3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8" name="Google Shape;3758;p5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115" y="1850285"/>
            <a:ext cx="3100386" cy="2881314"/>
          </a:xfrm>
          <a:prstGeom prst="rect">
            <a:avLst/>
          </a:prstGeom>
          <a:noFill/>
          <a:ln>
            <a:noFill/>
          </a:ln>
        </p:spPr>
      </p:pic>
      <p:sp>
        <p:nvSpPr>
          <p:cNvPr id="3759" name="Google Shape;3759;p579"/>
          <p:cNvSpPr txBox="1"/>
          <p:nvPr/>
        </p:nvSpPr>
        <p:spPr>
          <a:xfrm>
            <a:off x="6216300" y="1117722"/>
            <a:ext cx="29277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Diversification</a:t>
            </a:r>
            <a:endParaRPr b="0" i="0" sz="3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60" name="Google Shape;3760;p579"/>
          <p:cNvSpPr txBox="1"/>
          <p:nvPr/>
        </p:nvSpPr>
        <p:spPr>
          <a:xfrm>
            <a:off x="3610694" y="438045"/>
            <a:ext cx="5362500" cy="16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Diversification is the way or method by which you split your investment across many investment platforms to minimize the risk of loss. Like if you have $500, you have the choice to buy Tesla shares from all your budget, but it will be risky if Tesla shares go to loss. You will also get a loss in just one hit at Tesla shares, but if you purchase also Audi and Ford shares, if Tesla shares go to loss, you will get profit from other shares.</a:t>
            </a:r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2159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If you are unable to diversify plan for your money you can contact with </a:t>
            </a:r>
            <a:r>
              <a:rPr b="0" i="0" lang="zh-CN" sz="1100" u="sng" cap="none" strike="noStrike">
                <a:solidFill>
                  <a:schemeClr val="hlink"/>
                </a:solidFill>
                <a:latin typeface="Arial Black"/>
                <a:ea typeface="Arial Black"/>
                <a:cs typeface="Arial Black"/>
                <a:sym typeface="Arial Black"/>
                <a:hlinkClick r:id="rId4"/>
              </a:rPr>
              <a:t>Behavioral</a:t>
            </a:r>
            <a:r>
              <a:rPr b="0" i="0" lang="zh-CN" sz="1100" u="none" cap="none" strike="noStrike">
                <a:solidFill>
                  <a:srgbClr val="0D0D0D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b="0" i="0" lang="zh-CN" sz="1100" u="sng" cap="none" strike="noStrike">
                <a:solidFill>
                  <a:schemeClr val="hlink"/>
                </a:solidFill>
                <a:latin typeface="Arial Black"/>
                <a:ea typeface="Arial Black"/>
                <a:cs typeface="Arial Black"/>
                <a:sym typeface="Arial Black"/>
                <a:hlinkClick r:id="rId5"/>
              </a:rPr>
              <a:t>Finance</a:t>
            </a:r>
            <a:r>
              <a:rPr b="0" i="0" lang="zh-CN" sz="11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61" name="Google Shape;3761;p579"/>
          <p:cNvSpPr txBox="1"/>
          <p:nvPr>
            <p:ph type="title"/>
          </p:nvPr>
        </p:nvSpPr>
        <p:spPr>
          <a:xfrm>
            <a:off x="3610694" y="132333"/>
            <a:ext cx="24726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zh-CN" sz="1600"/>
              <a:t>What Is Diversification?</a:t>
            </a:r>
            <a:endParaRPr sz="1600"/>
          </a:p>
        </p:txBody>
      </p:sp>
      <p:grpSp>
        <p:nvGrpSpPr>
          <p:cNvPr id="3762" name="Google Shape;3762;p579"/>
          <p:cNvGrpSpPr/>
          <p:nvPr/>
        </p:nvGrpSpPr>
        <p:grpSpPr>
          <a:xfrm>
            <a:off x="3721819" y="2676993"/>
            <a:ext cx="47625" cy="1818980"/>
            <a:chOff x="7443638" y="5353985"/>
            <a:chExt cx="95250" cy="3637960"/>
          </a:xfrm>
        </p:grpSpPr>
        <p:pic>
          <p:nvPicPr>
            <p:cNvPr id="3763" name="Google Shape;3763;p57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443638" y="5353985"/>
              <a:ext cx="95250" cy="95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64" name="Google Shape;3764;p57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443638" y="6154085"/>
              <a:ext cx="95250" cy="95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65" name="Google Shape;3765;p57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443638" y="7696546"/>
              <a:ext cx="95250" cy="95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66" name="Google Shape;3766;p57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443638" y="8896696"/>
              <a:ext cx="95250" cy="952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67" name="Google Shape;3767;p579"/>
          <p:cNvSpPr txBox="1"/>
          <p:nvPr/>
        </p:nvSpPr>
        <p:spPr>
          <a:xfrm>
            <a:off x="3610694" y="1903127"/>
            <a:ext cx="5308500" cy="31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952500" rtl="0" algn="l">
              <a:lnSpc>
                <a:spcPct val="1342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zh-CN" sz="16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The Key Benefits Of Diversification Include </a:t>
            </a:r>
            <a:r>
              <a:rPr b="1" i="0" lang="zh-CN" sz="1600" u="none" cap="none" strike="noStrike">
                <a:solidFill>
                  <a:srgbClr val="0D0D0D"/>
                </a:solidFill>
                <a:latin typeface="Trebuchet MS"/>
                <a:ea typeface="Trebuchet MS"/>
                <a:cs typeface="Trebuchet MS"/>
                <a:sym typeface="Trebuchet MS"/>
              </a:rPr>
              <a:t>Risk Reduction</a:t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228600" marR="2159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Diversification helps minimize the overall risk of your portfolio by reducing the impact of any single investment's underperformance.</a:t>
            </a:r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228600" marR="2413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If one investment or asset class experiences a downturn, other investments in your portfolio may perform well, offsetting the losses.</a:t>
            </a:r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zh-CN" sz="1600" u="none" cap="none" strike="noStrike">
                <a:solidFill>
                  <a:srgbClr val="0D0D0D"/>
                </a:solidFill>
                <a:latin typeface="Trebuchet MS"/>
                <a:ea typeface="Trebuchet MS"/>
                <a:cs typeface="Trebuchet MS"/>
                <a:sym typeface="Trebuchet MS"/>
              </a:rPr>
              <a:t>Improved Return Potential</a:t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228600" marR="16510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A diversified portfolio can provide a more stable and consistent return over the long term, as different investments may perform differently in various market conditions.</a:t>
            </a:r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228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By allocating your investments across different asset classes, you can potentially capture the upside potential of higher-risk investments while balancing them with lower-risk, more stable investments.</a:t>
            </a:r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